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  <p:sldMasterId id="2147483651" r:id="rId2"/>
    <p:sldMasterId id="2147483652" r:id="rId3"/>
  </p:sldMasterIdLst>
  <p:notesMasterIdLst>
    <p:notesMasterId r:id="rId12"/>
  </p:notesMasterIdLst>
  <p:sldIdLst>
    <p:sldId id="340" r:id="rId4"/>
    <p:sldId id="401" r:id="rId5"/>
    <p:sldId id="396" r:id="rId6"/>
    <p:sldId id="397" r:id="rId7"/>
    <p:sldId id="398" r:id="rId8"/>
    <p:sldId id="399" r:id="rId9"/>
    <p:sldId id="400" r:id="rId10"/>
    <p:sldId id="402" r:id="rId11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92E2"/>
    <a:srgbClr val="00966F"/>
    <a:srgbClr val="262626"/>
    <a:srgbClr val="8BC8F1"/>
    <a:srgbClr val="A7FFE8"/>
    <a:srgbClr val="FF6600"/>
    <a:srgbClr val="00CC99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30" autoAdjust="0"/>
    <p:restoredTop sz="94660"/>
  </p:normalViewPr>
  <p:slideViewPr>
    <p:cSldViewPr showGuides="1">
      <p:cViewPr varScale="1">
        <p:scale>
          <a:sx n="56" d="100"/>
          <a:sy n="56" d="100"/>
        </p:scale>
        <p:origin x="1028" y="4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717224D-6349-4332-8923-5D52A99F3D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D304583-C90C-475D-A16F-B7E5B44B7E7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F682F89-A1CA-4E30-9C11-0DD0841F2FA9}" type="datetimeFigureOut">
              <a:rPr lang="de-DE"/>
              <a:pPr>
                <a:defRPr/>
              </a:pPr>
              <a:t>26.05.2017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3AC12431-F6E8-4A91-8055-A6E0E33CCE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F89657B3-D9D6-417A-B7E1-C2CF6D0EC8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15C8744-27D3-4A05-9BA6-1B9DF65A33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66679D-11EF-4708-9DB9-39903A1B91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6F433AD-E8E0-4309-B692-BC16CAAC4D0F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7088727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250957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3628074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39527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69586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1185095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988589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654068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9047409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886341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74056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222854E-B11F-486D-95C8-9E113C2C12F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942263" y="9055100"/>
            <a:ext cx="374491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eaLnBrk="1" hangingPunct="1">
              <a:defRPr/>
            </a:pPr>
            <a:r>
              <a:rPr lang="de-DE" sz="1800">
                <a:solidFill>
                  <a:srgbClr val="595959"/>
                </a:solidFill>
                <a:latin typeface="Helvetica Neue" pitchFamily="2" charset="0"/>
              </a:rPr>
              <a:t>DR. STEFAN SCHÖNIG</a:t>
            </a:r>
          </a:p>
          <a:p>
            <a:pPr eaLnBrk="1" hangingPunct="1">
              <a:defRPr/>
            </a:pPr>
            <a:r>
              <a:rPr lang="de-DE" sz="1800">
                <a:solidFill>
                  <a:srgbClr val="A6A6A6"/>
                </a:solidFill>
                <a:latin typeface="Helvetica Neue" pitchFamily="2" charset="0"/>
              </a:rPr>
              <a:t>AI4 | UNIVERSITÄT BAYREUTH</a:t>
            </a:r>
          </a:p>
        </p:txBody>
      </p:sp>
      <p:cxnSp>
        <p:nvCxnSpPr>
          <p:cNvPr id="5" name="Gerader Verbinder 30">
            <a:extLst>
              <a:ext uri="{FF2B5EF4-FFF2-40B4-BE49-F238E27FC236}">
                <a16:creationId xmlns:a16="http://schemas.microsoft.com/office/drawing/2014/main" id="{A6EB261F-AF79-413D-A300-B4AE3F9860EF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flipH="1">
            <a:off x="0" y="9002713"/>
            <a:ext cx="7870825" cy="0"/>
          </a:xfrm>
          <a:prstGeom prst="line">
            <a:avLst/>
          </a:prstGeom>
          <a:noFill/>
          <a:ln w="12700" algn="ctr">
            <a:solidFill>
              <a:schemeClr val="tx1">
                <a:lumMod val="85000"/>
                <a:lumOff val="1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9615F1E6-94D0-463A-BE33-09812259DD40}"/>
              </a:ext>
            </a:extLst>
          </p:cNvPr>
          <p:cNvCxnSpPr/>
          <p:nvPr userDrawn="1"/>
        </p:nvCxnSpPr>
        <p:spPr bwMode="auto">
          <a:xfrm flipH="1">
            <a:off x="8015288" y="9002713"/>
            <a:ext cx="4989512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Rechteck 2">
            <a:extLst>
              <a:ext uri="{FF2B5EF4-FFF2-40B4-BE49-F238E27FC236}">
                <a16:creationId xmlns:a16="http://schemas.microsoft.com/office/drawing/2014/main" id="{AD6B7F07-3732-4838-8646-31B02E374BF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09563" y="9053513"/>
            <a:ext cx="64087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algn="l" eaLnBrk="1" hangingPunct="1">
              <a:defRPr/>
            </a:pPr>
            <a:r>
              <a:rPr lang="de-DE" sz="1800" dirty="0">
                <a:solidFill>
                  <a:srgbClr val="262626"/>
                </a:solidFill>
                <a:latin typeface="Helvetica Neue" pitchFamily="2" charset="0"/>
                <a:cs typeface="Helvetica" panose="020B0604020202020204" pitchFamily="34" charset="0"/>
              </a:rPr>
              <a:t>SAMSTAG, 16. APRIL 2016  </a:t>
            </a:r>
            <a:r>
              <a:rPr lang="de-DE" sz="18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|  SS 2016  |  </a:t>
            </a:r>
            <a:fld id="{EF67C397-1CAB-4585-B16C-AA52BBABD2E3}" type="slidenum">
              <a:rPr lang="de-DE" sz="1800" smtClean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pPr algn="l" eaLnBrk="1" hangingPunct="1">
                <a:defRPr/>
              </a:pPr>
              <a:t>‹Nr.›</a:t>
            </a:fld>
            <a:endParaRPr lang="de-DE" sz="1800" dirty="0">
              <a:solidFill>
                <a:srgbClr val="7F7F7F"/>
              </a:solidFill>
              <a:latin typeface="Helvetica Neue" pitchFamily="2" charset="0"/>
              <a:cs typeface="Helvetica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285" y="654472"/>
            <a:ext cx="12130777" cy="765944"/>
          </a:xfrm>
        </p:spPr>
        <p:txBody>
          <a:bodyPr/>
          <a:lstStyle>
            <a:lvl1pPr>
              <a:defRPr sz="4000">
                <a:latin typeface="+mn-lt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>
            <a:lvl1pPr>
              <a:defRPr sz="3200"/>
            </a:lvl1pPr>
            <a:lvl2pPr marL="596900" indent="-444500">
              <a:buFont typeface="Wingdings" panose="05000000000000000000" pitchFamily="2" charset="2"/>
              <a:buChar char="§"/>
              <a:defRPr sz="2800"/>
            </a:lvl2pPr>
            <a:lvl3pPr marL="1066800" indent="-444500">
              <a:buFont typeface="Wingdings" panose="05000000000000000000" pitchFamily="2" charset="2"/>
              <a:buChar char="§"/>
              <a:defRPr sz="2400"/>
            </a:lvl3pPr>
            <a:lvl4pPr marL="1536700" indent="-444500">
              <a:buFont typeface="Wingdings" panose="05000000000000000000" pitchFamily="2" charset="2"/>
              <a:buChar char="§"/>
              <a:defRPr sz="2400"/>
            </a:lvl4pPr>
            <a:lvl5pPr marL="1968500" indent="-4445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38846236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9092477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05120458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3929496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57760863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8375705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896064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6594515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4812947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8149141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148532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8499013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3456898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717195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2646533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589464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133419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022616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945640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244275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482338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6844316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B1C0F4CC-CF3D-43C6-B5C9-8BA41CAC2FE2}"/>
              </a:ext>
            </a:extLst>
          </p:cNvPr>
          <p:cNvSpPr/>
          <p:nvPr userDrawn="1"/>
        </p:nvSpPr>
        <p:spPr bwMode="auto">
          <a:xfrm>
            <a:off x="0" y="0"/>
            <a:ext cx="13004800" cy="6286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hangingPunct="1">
              <a:defRPr/>
            </a:pPr>
            <a:endParaRPr lang="de-DE">
              <a:latin typeface="Gill Sans" charset="0"/>
              <a:sym typeface="Gill Sans" charset="0"/>
            </a:endParaRPr>
          </a:p>
        </p:txBody>
      </p:sp>
      <p:sp>
        <p:nvSpPr>
          <p:cNvPr id="1027" name="Rectangle 1">
            <a:extLst>
              <a:ext uri="{FF2B5EF4-FFF2-40B4-BE49-F238E27FC236}">
                <a16:creationId xmlns:a16="http://schemas.microsoft.com/office/drawing/2014/main" id="{26607180-D359-4AE6-9C42-D2AAA749D114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8ABE588C-E498-4B15-AC34-003B10117B57}"/>
              </a:ext>
            </a:extLst>
          </p:cNvPr>
          <p:cNvSpPr>
            <a:spLocks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 UltraLight" charset="0"/>
              </a:rPr>
              <a:t>Click to edit Master title style</a:t>
            </a:r>
          </a:p>
        </p:txBody>
      </p:sp>
      <p:pic>
        <p:nvPicPr>
          <p:cNvPr id="1029" name="Grafik 1">
            <a:extLst>
              <a:ext uri="{FF2B5EF4-FFF2-40B4-BE49-F238E27FC236}">
                <a16:creationId xmlns:a16="http://schemas.microsoft.com/office/drawing/2014/main" id="{14D45DBD-9455-431F-851C-F877BDE19AD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225" y="169863"/>
            <a:ext cx="2881313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Grafik 2">
            <a:extLst>
              <a:ext uri="{FF2B5EF4-FFF2-40B4-BE49-F238E27FC236}">
                <a16:creationId xmlns:a16="http://schemas.microsoft.com/office/drawing/2014/main" id="{55E40F31-54D1-4D30-A73A-EBAE702BA76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174625"/>
            <a:ext cx="1679575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87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3255D7C4-0072-4505-8BE5-D32BEA3468F2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pic>
        <p:nvPicPr>
          <p:cNvPr id="2051" name="Picture 2">
            <a:extLst>
              <a:ext uri="{FF2B5EF4-FFF2-40B4-BE49-F238E27FC236}">
                <a16:creationId xmlns:a16="http://schemas.microsoft.com/office/drawing/2014/main" id="{99DDF28F-62B7-461B-A8E7-1FB202149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3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9C7E97EF-4779-4815-AD14-2A9054712C3B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pic>
        <p:nvPicPr>
          <p:cNvPr id="3075" name="Picture 2">
            <a:extLst>
              <a:ext uri="{FF2B5EF4-FFF2-40B4-BE49-F238E27FC236}">
                <a16:creationId xmlns:a16="http://schemas.microsoft.com/office/drawing/2014/main" id="{91C452F7-966C-40A7-BEAF-DABEB58BF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C95FC9FA-F476-4F37-9076-FB16F46F1F1C}"/>
              </a:ext>
            </a:extLst>
          </p:cNvPr>
          <p:cNvSpPr txBox="1"/>
          <p:nvPr/>
        </p:nvSpPr>
        <p:spPr>
          <a:xfrm>
            <a:off x="7942263" y="5540375"/>
            <a:ext cx="4248150" cy="261610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de-DE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ANGEWANDTE INFORMATIK IV</a:t>
            </a:r>
          </a:p>
          <a:p>
            <a:pPr eaLnBrk="1" hangingPunct="1">
              <a:defRPr/>
            </a:pPr>
            <a:r>
              <a:rPr lang="de-DE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UNIVERSITÄT BAYREUTH</a:t>
            </a:r>
          </a:p>
          <a:p>
            <a:pPr eaLnBrk="1" hangingPunct="1">
              <a:defRPr/>
            </a:pPr>
            <a:endParaRPr lang="de-DE" sz="2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  <a:p>
            <a:pPr eaLnBrk="1" hangingPunct="1">
              <a:defRPr/>
            </a:pP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Master Projekt</a:t>
            </a:r>
          </a:p>
          <a:p>
            <a:pPr eaLnBrk="1" hangingPunct="1">
              <a:defRPr/>
            </a:pP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  <a:p>
            <a:pPr eaLnBrk="1" hangingPunct="1">
              <a:defRPr/>
            </a:pP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Michael Bösch, Dominik </a:t>
            </a:r>
            <a:r>
              <a:rPr lang="de-DE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Zehrer</a:t>
            </a: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, </a:t>
            </a:r>
          </a:p>
          <a:p>
            <a:pPr eaLnBrk="1" hangingPunct="1">
              <a:defRPr/>
            </a:pP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René Bärnreuther, Martin </a:t>
            </a:r>
            <a:r>
              <a:rPr lang="de-DE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Käppel</a:t>
            </a: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7AAAA79-EB17-40F1-ABB0-3AD468E59AC5}"/>
              </a:ext>
            </a:extLst>
          </p:cNvPr>
          <p:cNvSpPr/>
          <p:nvPr/>
        </p:nvSpPr>
        <p:spPr>
          <a:xfrm>
            <a:off x="309563" y="5499100"/>
            <a:ext cx="8713787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262626"/>
                </a:solidFill>
                <a:latin typeface="+mn-lt"/>
              </a:rPr>
              <a:t>Extracting Process Models from </a:t>
            </a:r>
          </a:p>
          <a:p>
            <a:pPr>
              <a:defRPr/>
            </a:pPr>
            <a:r>
              <a:rPr lang="en-US" dirty="0">
                <a:solidFill>
                  <a:srgbClr val="262626"/>
                </a:solidFill>
                <a:latin typeface="+mn-lt"/>
              </a:rPr>
              <a:t>Online Recipe Databases</a:t>
            </a:r>
            <a:endParaRPr lang="de-DE" dirty="0">
              <a:solidFill>
                <a:srgbClr val="262626"/>
              </a:solidFill>
              <a:latin typeface="+mn-lt"/>
            </a:endParaRPr>
          </a:p>
        </p:txBody>
      </p:sp>
      <p:pic>
        <p:nvPicPr>
          <p:cNvPr id="6148" name="Grafik 7">
            <a:extLst>
              <a:ext uri="{FF2B5EF4-FFF2-40B4-BE49-F238E27FC236}">
                <a16:creationId xmlns:a16="http://schemas.microsoft.com/office/drawing/2014/main" id="{EC06C1D6-239E-418B-9C1C-C28F141F8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21" b="18791"/>
          <a:stretch>
            <a:fillRect/>
          </a:stretch>
        </p:blipFill>
        <p:spPr bwMode="auto">
          <a:xfrm>
            <a:off x="0" y="679450"/>
            <a:ext cx="13004800" cy="472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61F8D3-4392-4ADB-A9BF-B0D3CF16E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Tools zur Entwicklung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8F4956-7D0B-44A4-9A91-D280881CC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036782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8BE7F-D5D2-434F-BA46-512674EBC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Rezeptdatenbanken	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6F18B7-224A-4DF0-AEA6-271BF26AD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Abfrage verschiedener Rezeptdatenbanken zum Erhalt der Zutaten und Zubereitung</a:t>
            </a:r>
          </a:p>
          <a:p>
            <a:r>
              <a:rPr lang="de-DE" dirty="0"/>
              <a:t>Deutsche und Englische Sprache möglich</a:t>
            </a:r>
          </a:p>
          <a:p>
            <a:r>
              <a:rPr lang="de-DE" dirty="0"/>
              <a:t>Momentan:</a:t>
            </a:r>
          </a:p>
          <a:p>
            <a:pPr lvl="1"/>
            <a:r>
              <a:rPr lang="de-DE" dirty="0"/>
              <a:t>Chefkoch</a:t>
            </a:r>
          </a:p>
          <a:p>
            <a:pPr lvl="1"/>
            <a:r>
              <a:rPr lang="de-DE" dirty="0" err="1"/>
              <a:t>Kochbar</a:t>
            </a:r>
            <a:endParaRPr lang="de-DE" dirty="0"/>
          </a:p>
          <a:p>
            <a:pPr lvl="1"/>
            <a:r>
              <a:rPr lang="de-DE" dirty="0"/>
              <a:t>Food2Fork (engl.)</a:t>
            </a:r>
          </a:p>
          <a:p>
            <a:pPr lvl="1"/>
            <a:r>
              <a:rPr lang="de-DE" dirty="0"/>
              <a:t>Ggf. weitere (engl.)</a:t>
            </a:r>
          </a:p>
          <a:p>
            <a:pPr marL="487695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628163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FBABB-4234-41E6-B785-E0863E90C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Erhalten der Rezeptdaten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E20B1E-CB05-40FF-BC9B-FCA7AA85A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Ablauf: </a:t>
            </a:r>
          </a:p>
        </p:txBody>
      </p:sp>
      <p:sp>
        <p:nvSpPr>
          <p:cNvPr id="4" name="Flussdiagramm: Magnetplattenspeicher 3">
            <a:extLst>
              <a:ext uri="{FF2B5EF4-FFF2-40B4-BE49-F238E27FC236}">
                <a16:creationId xmlns:a16="http://schemas.microsoft.com/office/drawing/2014/main" id="{617D81C0-2189-492B-AE57-E788C01B80BE}"/>
              </a:ext>
            </a:extLst>
          </p:cNvPr>
          <p:cNvSpPr/>
          <p:nvPr/>
        </p:nvSpPr>
        <p:spPr>
          <a:xfrm>
            <a:off x="970464" y="4082930"/>
            <a:ext cx="3516619" cy="184714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4267" dirty="0"/>
              <a:t>Web-API(s)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9B6DA1E-11F6-494F-8C54-AEA4FCC43F7B}"/>
              </a:ext>
            </a:extLst>
          </p:cNvPr>
          <p:cNvSpPr/>
          <p:nvPr/>
        </p:nvSpPr>
        <p:spPr>
          <a:xfrm>
            <a:off x="5816334" y="4544948"/>
            <a:ext cx="2045666" cy="7336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/>
              <a:t>JSON-Objekt</a:t>
            </a:r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799B7396-CCB1-4294-BE10-64C005FA3FC2}"/>
              </a:ext>
            </a:extLst>
          </p:cNvPr>
          <p:cNvSpPr/>
          <p:nvPr/>
        </p:nvSpPr>
        <p:spPr>
          <a:xfrm>
            <a:off x="4793501" y="4665789"/>
            <a:ext cx="716415" cy="4919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4267"/>
          </a:p>
        </p:txBody>
      </p:sp>
      <p:sp>
        <p:nvSpPr>
          <p:cNvPr id="9" name="Sprechblase: oval 8">
            <a:extLst>
              <a:ext uri="{FF2B5EF4-FFF2-40B4-BE49-F238E27FC236}">
                <a16:creationId xmlns:a16="http://schemas.microsoft.com/office/drawing/2014/main" id="{E7D4D825-444E-46DD-BB27-B869F77EC103}"/>
              </a:ext>
            </a:extLst>
          </p:cNvPr>
          <p:cNvSpPr/>
          <p:nvPr/>
        </p:nvSpPr>
        <p:spPr>
          <a:xfrm>
            <a:off x="4448240" y="3355958"/>
            <a:ext cx="2062929" cy="90630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 err="1"/>
              <a:t>getRecipe</a:t>
            </a:r>
            <a:r>
              <a:rPr lang="de-DE" sz="2000" dirty="0"/>
              <a:t>();</a:t>
            </a:r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9B7BF52E-3232-462E-BD98-AFA36C16CA7B}"/>
              </a:ext>
            </a:extLst>
          </p:cNvPr>
          <p:cNvSpPr/>
          <p:nvPr/>
        </p:nvSpPr>
        <p:spPr>
          <a:xfrm>
            <a:off x="8284946" y="4665789"/>
            <a:ext cx="785467" cy="5524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4267"/>
          </a:p>
        </p:txBody>
      </p:sp>
      <p:sp>
        <p:nvSpPr>
          <p:cNvPr id="12" name="Sprechblase: oval 11">
            <a:extLst>
              <a:ext uri="{FF2B5EF4-FFF2-40B4-BE49-F238E27FC236}">
                <a16:creationId xmlns:a16="http://schemas.microsoft.com/office/drawing/2014/main" id="{669EA310-E6F7-4287-BFD4-FFD6F4C81770}"/>
              </a:ext>
            </a:extLst>
          </p:cNvPr>
          <p:cNvSpPr/>
          <p:nvPr/>
        </p:nvSpPr>
        <p:spPr>
          <a:xfrm>
            <a:off x="7942560" y="3292624"/>
            <a:ext cx="2062929" cy="90630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/>
              <a:t>parse();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59FD456A-E9E6-4E61-BDF1-78E6D97728F9}"/>
              </a:ext>
            </a:extLst>
          </p:cNvPr>
          <p:cNvSpPr/>
          <p:nvPr/>
        </p:nvSpPr>
        <p:spPr>
          <a:xfrm>
            <a:off x="9493359" y="4486964"/>
            <a:ext cx="2218298" cy="8372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/>
              <a:t>Rezept-Objekt</a:t>
            </a:r>
          </a:p>
        </p:txBody>
      </p:sp>
    </p:spTree>
    <p:extLst>
      <p:ext uri="{BB962C8B-B14F-4D97-AF65-F5344CB8AC3E}">
        <p14:creationId xmlns:p14="http://schemas.microsoft.com/office/powerpoint/2010/main" val="3601302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52C0D4-A3AA-4679-9622-B3C7C6B8C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Rezept-Objekt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310CEF-4154-4E63-9D41-B711C9FF7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112" y="2212504"/>
            <a:ext cx="5526580" cy="458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85422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6543F2-54CD-4FD0-8CB1-C06858D46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Konvertierung des Rezepts zu einem BPNM-Modell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C9907C-1663-464C-AAC1-9472DAAF4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728" y="1889430"/>
            <a:ext cx="10980361" cy="627164"/>
          </a:xfrm>
        </p:spPr>
        <p:txBody>
          <a:bodyPr/>
          <a:lstStyle/>
          <a:p>
            <a:r>
              <a:rPr lang="de-DE" dirty="0"/>
              <a:t>Gegeben: Rezeptklasse mit gefüllten </a:t>
            </a:r>
            <a:r>
              <a:rPr lang="de-DE" dirty="0" err="1"/>
              <a:t>Steps</a:t>
            </a:r>
            <a:endParaRPr lang="de-DE" dirty="0"/>
          </a:p>
          <a:p>
            <a:pPr marL="0" indent="0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D5BA32-CC70-4390-9FA5-DF82886E4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030" y="3436640"/>
            <a:ext cx="3789680" cy="383032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A1A0FE57-1D62-4444-B0AD-65200C14B4AC}"/>
              </a:ext>
            </a:extLst>
          </p:cNvPr>
          <p:cNvSpPr txBox="1"/>
          <p:nvPr/>
        </p:nvSpPr>
        <p:spPr>
          <a:xfrm>
            <a:off x="5171677" y="4121574"/>
            <a:ext cx="6475936" cy="140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4267" dirty="0"/>
          </a:p>
          <a:p>
            <a:endParaRPr lang="de-DE" sz="4267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AA8F091-0976-47E1-80E0-3E4130603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934" y="3436640"/>
            <a:ext cx="7187761" cy="3830320"/>
          </a:xfrm>
          <a:prstGeom prst="rect">
            <a:avLst/>
          </a:prstGeom>
        </p:spPr>
      </p:pic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9B79C819-852A-4F4C-A7EF-82AC09F0C50B}"/>
              </a:ext>
            </a:extLst>
          </p:cNvPr>
          <p:cNvSpPr/>
          <p:nvPr/>
        </p:nvSpPr>
        <p:spPr>
          <a:xfrm>
            <a:off x="4278710" y="4560462"/>
            <a:ext cx="964255" cy="623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4267"/>
          </a:p>
        </p:txBody>
      </p:sp>
    </p:spTree>
    <p:extLst>
      <p:ext uri="{BB962C8B-B14F-4D97-AF65-F5344CB8AC3E}">
        <p14:creationId xmlns:p14="http://schemas.microsoft.com/office/powerpoint/2010/main" val="1182542977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8E7D4F-5FA4-4824-8009-71F119A3D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Zuordnung zu den Prozessperspektiven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39EC5E7-76B2-462D-BAB0-B38D0D9E8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750" y="2657097"/>
            <a:ext cx="3789680" cy="383032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3AAA2CC-1621-4450-9738-C64D3980A5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28" y="2068488"/>
            <a:ext cx="5235392" cy="5176484"/>
          </a:xfrm>
          <a:prstGeom prst="rect">
            <a:avLst/>
          </a:prstGeom>
        </p:spPr>
      </p:pic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2BB4B22-E7BD-48D2-A79C-27AB07067799}"/>
              </a:ext>
            </a:extLst>
          </p:cNvPr>
          <p:cNvCxnSpPr/>
          <p:nvPr/>
        </p:nvCxnSpPr>
        <p:spPr>
          <a:xfrm flipH="1">
            <a:off x="4683955" y="3270556"/>
            <a:ext cx="3958147" cy="0"/>
          </a:xfrm>
          <a:prstGeom prst="straightConnector1">
            <a:avLst/>
          </a:prstGeom>
          <a:ln w="38100">
            <a:solidFill>
              <a:srgbClr val="8064A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4F145244-0E3B-4087-B192-03E4BC99D703}"/>
              </a:ext>
            </a:extLst>
          </p:cNvPr>
          <p:cNvCxnSpPr/>
          <p:nvPr/>
        </p:nvCxnSpPr>
        <p:spPr>
          <a:xfrm flipH="1">
            <a:off x="5228343" y="3729883"/>
            <a:ext cx="3311687" cy="1366638"/>
          </a:xfrm>
          <a:prstGeom prst="straightConnector1">
            <a:avLst/>
          </a:prstGeom>
          <a:ln w="3810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19D1044-E37E-469D-AADF-2B0B3E0C84A4}"/>
              </a:ext>
            </a:extLst>
          </p:cNvPr>
          <p:cNvCxnSpPr/>
          <p:nvPr/>
        </p:nvCxnSpPr>
        <p:spPr>
          <a:xfrm flipH="1" flipV="1">
            <a:off x="5046880" y="3565433"/>
            <a:ext cx="3493150" cy="589753"/>
          </a:xfrm>
          <a:prstGeom prst="straightConnector1">
            <a:avLst/>
          </a:prstGeom>
          <a:ln w="38100">
            <a:solidFill>
              <a:srgbClr val="8064A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745A254-5675-40E3-86B6-D676F51D1BC7}"/>
              </a:ext>
            </a:extLst>
          </p:cNvPr>
          <p:cNvCxnSpPr/>
          <p:nvPr/>
        </p:nvCxnSpPr>
        <p:spPr>
          <a:xfrm flipH="1" flipV="1">
            <a:off x="4434444" y="2811230"/>
            <a:ext cx="4105585" cy="1661395"/>
          </a:xfrm>
          <a:prstGeom prst="straightConnector1">
            <a:avLst/>
          </a:prstGeom>
          <a:ln w="38100">
            <a:solidFill>
              <a:srgbClr val="9BBB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1AEE4E7-8233-4579-8ACC-4C373D91CF83}"/>
              </a:ext>
            </a:extLst>
          </p:cNvPr>
          <p:cNvCxnSpPr/>
          <p:nvPr/>
        </p:nvCxnSpPr>
        <p:spPr>
          <a:xfrm flipH="1" flipV="1">
            <a:off x="4491151" y="2816961"/>
            <a:ext cx="4048879" cy="2144311"/>
          </a:xfrm>
          <a:prstGeom prst="straightConnector1">
            <a:avLst/>
          </a:prstGeom>
          <a:ln w="38100">
            <a:solidFill>
              <a:srgbClr val="9BBB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A4B05D36-D589-4156-8CFB-4DBC671CFA7B}"/>
              </a:ext>
            </a:extLst>
          </p:cNvPr>
          <p:cNvSpPr txBox="1"/>
          <p:nvPr/>
        </p:nvSpPr>
        <p:spPr>
          <a:xfrm>
            <a:off x="5419313" y="3962742"/>
            <a:ext cx="680484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67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20" name="Sprechblase: oval 19">
            <a:extLst>
              <a:ext uri="{FF2B5EF4-FFF2-40B4-BE49-F238E27FC236}">
                <a16:creationId xmlns:a16="http://schemas.microsoft.com/office/drawing/2014/main" id="{CF9FF72A-7537-44D4-8595-04FEC96887D3}"/>
              </a:ext>
            </a:extLst>
          </p:cNvPr>
          <p:cNvSpPr/>
          <p:nvPr/>
        </p:nvSpPr>
        <p:spPr>
          <a:xfrm>
            <a:off x="5121763" y="5574731"/>
            <a:ext cx="2625094" cy="731817"/>
          </a:xfrm>
          <a:prstGeom prst="wedgeEllipseCallout">
            <a:avLst/>
          </a:prstGeom>
          <a:solidFill>
            <a:srgbClr val="C0504D"/>
          </a:solidFill>
          <a:ln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 err="1"/>
              <a:t>Stepreihenfolge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02090047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409712-22D8-4091-B992-A5368AAB3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Camunda</a:t>
            </a:r>
            <a:r>
              <a:rPr lang="de-DE" dirty="0"/>
              <a:t> BPMN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8E9AB0-52DB-4D2E-92AC-F69F66BAC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Java 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Erstellt BPMN XML Modelle</a:t>
            </a:r>
          </a:p>
        </p:txBody>
      </p:sp>
      <p:sp>
        <p:nvSpPr>
          <p:cNvPr id="4" name="AutoShape 2" descr="Camunda">
            <a:extLst>
              <a:ext uri="{FF2B5EF4-FFF2-40B4-BE49-F238E27FC236}">
                <a16:creationId xmlns:a16="http://schemas.microsoft.com/office/drawing/2014/main" id="{2C14DA96-EFB1-416B-946F-FA26211105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00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E347BDB-9014-4FF6-A2D9-653B22470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816" y="4404362"/>
            <a:ext cx="9016679" cy="159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691046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ullets green">
  <a:themeElements>
    <a:clrScheme name="">
      <a:dk1>
        <a:srgbClr val="000000"/>
      </a:dk1>
      <a:lt1>
        <a:srgbClr val="34481A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1AB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green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ullets blue">
  <a:themeElements>
    <a:clrScheme name="">
      <a:dk1>
        <a:srgbClr val="000000"/>
      </a:dk1>
      <a:lt1>
        <a:srgbClr val="364363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0B7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blu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blu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0</Pages>
  <Words>99</Words>
  <Characters>0</Characters>
  <Application>Microsoft Office PowerPoint</Application>
  <PresentationFormat>Benutzerdefiniert</PresentationFormat>
  <Lines>0</Lines>
  <Paragraphs>34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8</vt:i4>
      </vt:variant>
    </vt:vector>
  </HeadingPairs>
  <TitlesOfParts>
    <vt:vector size="18" baseType="lpstr">
      <vt:lpstr>Gill Sans</vt:lpstr>
      <vt:lpstr>ヒラギノ角ゴ ProN W3</vt:lpstr>
      <vt:lpstr>Arial</vt:lpstr>
      <vt:lpstr>Helvetica Neue UltraLight</vt:lpstr>
      <vt:lpstr>Helvetica Neue</vt:lpstr>
      <vt:lpstr>Calibri</vt:lpstr>
      <vt:lpstr>Helvetica</vt:lpstr>
      <vt:lpstr>Master #5</vt:lpstr>
      <vt:lpstr>Bullets green</vt:lpstr>
      <vt:lpstr>Bullets blue</vt:lpstr>
      <vt:lpstr>PowerPoint-Präsentation</vt:lpstr>
      <vt:lpstr>Tools zur Entwicklung</vt:lpstr>
      <vt:lpstr>Rezeptdatenbanken  </vt:lpstr>
      <vt:lpstr>Erhalten der Rezeptdaten</vt:lpstr>
      <vt:lpstr>Rezept-Objekt</vt:lpstr>
      <vt:lpstr>Konvertierung des Rezepts zu einem BPNM-Modell</vt:lpstr>
      <vt:lpstr>Zuordnung zu den Prozessperspektiven</vt:lpstr>
      <vt:lpstr>Camunda BPMN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</dc:title>
  <dc:subject/>
  <dc:creator>sschoenig</dc:creator>
  <cp:keywords/>
  <dc:description/>
  <cp:lastModifiedBy>René Bärnreuther</cp:lastModifiedBy>
  <cp:revision>191</cp:revision>
  <dcterms:created xsi:type="dcterms:W3CDTF">2013-07-26T13:26:04Z</dcterms:created>
  <dcterms:modified xsi:type="dcterms:W3CDTF">2017-05-26T11:06:05Z</dcterms:modified>
</cp:coreProperties>
</file>